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94"/>
  </p:notesMasterIdLst>
  <p:handoutMasterIdLst>
    <p:handoutMasterId r:id="rId95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45" r:id="rId9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416" y="-80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90" Type="http://schemas.openxmlformats.org/officeDocument/2006/relationships/slide" Target="slides/slide87.xml"/><Relationship Id="rId91" Type="http://schemas.openxmlformats.org/officeDocument/2006/relationships/slide" Target="slides/slide88.xml"/><Relationship Id="rId92" Type="http://schemas.openxmlformats.org/officeDocument/2006/relationships/slide" Target="slides/slide89.xml"/><Relationship Id="rId93" Type="http://schemas.openxmlformats.org/officeDocument/2006/relationships/slide" Target="slides/slide90.xml"/><Relationship Id="rId94" Type="http://schemas.openxmlformats.org/officeDocument/2006/relationships/notesMaster" Target="notesMasters/notesMaster1.xml"/><Relationship Id="rId95" Type="http://schemas.openxmlformats.org/officeDocument/2006/relationships/handoutMaster" Target="handoutMasters/handoutMaster1.xml"/><Relationship Id="rId96" Type="http://schemas.openxmlformats.org/officeDocument/2006/relationships/printerSettings" Target="printerSettings/printerSettings1.bin"/><Relationship Id="rId97" Type="http://schemas.openxmlformats.org/officeDocument/2006/relationships/presProps" Target="presProps.xml"/><Relationship Id="rId98" Type="http://schemas.openxmlformats.org/officeDocument/2006/relationships/viewProps" Target="viewProps.xml"/><Relationship Id="rId99" Type="http://schemas.openxmlformats.org/officeDocument/2006/relationships/theme" Target="theme/theme1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100" Type="http://schemas.openxmlformats.org/officeDocument/2006/relationships/tableStyles" Target="tableStyles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slide" Target="slides/slide80.xml"/><Relationship Id="rId84" Type="http://schemas.openxmlformats.org/officeDocument/2006/relationships/slide" Target="slides/slide81.xml"/><Relationship Id="rId85" Type="http://schemas.openxmlformats.org/officeDocument/2006/relationships/slide" Target="slides/slide82.xml"/><Relationship Id="rId86" Type="http://schemas.openxmlformats.org/officeDocument/2006/relationships/slide" Target="slides/slide83.xml"/><Relationship Id="rId87" Type="http://schemas.openxmlformats.org/officeDocument/2006/relationships/slide" Target="slides/slide84.xml"/><Relationship Id="rId88" Type="http://schemas.openxmlformats.org/officeDocument/2006/relationships/slide" Target="slides/slide85.xml"/><Relationship Id="rId89" Type="http://schemas.openxmlformats.org/officeDocument/2006/relationships/slide" Target="slides/slide8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06/12/15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06/12/15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 smtClean="0"/>
              <a:t>Total Responses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2.xml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3.xml"/><Relationship Id="rId3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December 6, 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Neighbourhood Plan Vision and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Sunday, December 06, 2015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Q4: Objective 1:	To Preserve and Enhance the Redington Frognal Neighbourhood Area Characteristics – gaps between buildings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171    Skipped: 4</a:t>
            </a:r>
          </a:p>
        </p:txBody>
      </p:sp>
      <p:pic>
        <p:nvPicPr>
          <p:cNvPr id="4" name="Picture 3" descr="table74289285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Q5: Objective 1:	To Preserve and Enhance the Redington Frognal Neighbourhood Area Characteristics - footprint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168    Skipped: 7</a:t>
            </a:r>
          </a:p>
        </p:txBody>
      </p:sp>
      <p:pic>
        <p:nvPicPr>
          <p:cNvPr id="4" name="Picture 3" descr="chart74291086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Q5: Objective 1:	To Preserve and Enhance the Redington Frognal Neighbourhood Area Characteristics - footprint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168    Skipped: 7</a:t>
            </a:r>
          </a:p>
        </p:txBody>
      </p:sp>
      <p:pic>
        <p:nvPicPr>
          <p:cNvPr id="4" name="Picture 3" descr="table74291086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04107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Q6: Objective 1:  To Preserve and Enhance the Redington Frognal Neighbourhood Area Characteristics –  replacement of lost garden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169    Skipped: 6</a:t>
            </a:r>
          </a:p>
        </p:txBody>
      </p:sp>
      <p:pic>
        <p:nvPicPr>
          <p:cNvPr id="4" name="Picture 3" descr="chart7446523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Q6: Objective 1:  To Preserve and Enhance the Redington Frognal Neighbourhood Area Characteristics –  replacement of lost garden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169    Skipped: 6</a:t>
            </a:r>
          </a:p>
        </p:txBody>
      </p:sp>
      <p:pic>
        <p:nvPicPr>
          <p:cNvPr id="4" name="Picture 3" descr="table7446523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8959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Q7: Objective 1:	To Preserve and Enhance the Redington Frognal Neighbourhood Area Characteristics – retention of front and side gardens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167    Skipped: 8</a:t>
            </a:r>
          </a:p>
        </p:txBody>
      </p:sp>
      <p:pic>
        <p:nvPicPr>
          <p:cNvPr id="4" name="Picture 3" descr="chart74289420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Q7: Objective 1:	To Preserve and Enhance the Redington Frognal Neighbourhood Area Characteristics – retention of front and side gardens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167    Skipped: 8</a:t>
            </a:r>
          </a:p>
        </p:txBody>
      </p:sp>
      <p:pic>
        <p:nvPicPr>
          <p:cNvPr id="4" name="Picture 3" descr="table74289420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7507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Q8: Objective 1:	To Preserve and Enhance the Redington Frognal Neighbourhood Area Characteristics – preservation of rear gardens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171    Skipped: 4</a:t>
            </a:r>
          </a:p>
        </p:txBody>
      </p:sp>
      <p:pic>
        <p:nvPicPr>
          <p:cNvPr id="4" name="Picture 3" descr="chart74289497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Q8: Objective 1:	To Preserve and Enhance the Redington Frognal Neighbourhood Area Characteristics – preservation of rear gardens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171    Skipped: 4</a:t>
            </a:r>
          </a:p>
        </p:txBody>
      </p:sp>
      <p:pic>
        <p:nvPicPr>
          <p:cNvPr id="4" name="Picture 3" descr="table74289497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75078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Q9: Objective 1:	To Preserve and Enhance the Redington Frognal Neighbourhood Area Characteristics –  preservation of front boundaries.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172    Skipped: 3</a:t>
            </a:r>
          </a:p>
        </p:txBody>
      </p:sp>
      <p:pic>
        <p:nvPicPr>
          <p:cNvPr id="4" name="Picture 3" descr="chart74289545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Date Created: Thursday, October 30, 2014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175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t>Total Responses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t>Complete Responses: 150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Q9: Objective 1:	To Preserve and Enhance the Redington Frognal Neighbourhood Area Characteristics –  preservation of front boundaries.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172    Skipped: 3</a:t>
            </a:r>
          </a:p>
        </p:txBody>
      </p:sp>
      <p:pic>
        <p:nvPicPr>
          <p:cNvPr id="4" name="Picture 3" descr="table74289545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04107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Q10: Objective 1:  To Preserve and Enhance the Redington Frognal Neighbourhood Area Characteristics – new developments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172    Skipped: 3</a:t>
            </a:r>
          </a:p>
        </p:txBody>
      </p:sp>
      <p:pic>
        <p:nvPicPr>
          <p:cNvPr id="4" name="Picture 3" descr="chart74466163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Q10: Objective 1:  To Preserve and Enhance the Redington Frognal Neighbourhood Area Characteristics – new developments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172    Skipped: 3</a:t>
            </a:r>
          </a:p>
        </p:txBody>
      </p:sp>
      <p:pic>
        <p:nvPicPr>
          <p:cNvPr id="4" name="Picture 3" descr="table74466163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75078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Q11: Objective 2:  Greenery – Front garden car parks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159    Skipped: 16</a:t>
            </a:r>
          </a:p>
        </p:txBody>
      </p:sp>
      <p:pic>
        <p:nvPicPr>
          <p:cNvPr id="4" name="Picture 3" descr="chart74289602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Q11: Objective 2:  Greenery – Front garden car parks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159    Skipped: 16</a:t>
            </a:r>
          </a:p>
        </p:txBody>
      </p:sp>
      <p:pic>
        <p:nvPicPr>
          <p:cNvPr id="4" name="Picture 3" descr="table74289602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75078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Q12: Objective 2:  Greenery – Street trees and hedges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166    Skipped: 9</a:t>
            </a:r>
          </a:p>
        </p:txBody>
      </p:sp>
      <p:pic>
        <p:nvPicPr>
          <p:cNvPr id="4" name="Picture 3" descr="chart74289999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Q12: Objective 2:  Greenery – Street trees and hedges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166    Skipped: 9</a:t>
            </a:r>
          </a:p>
        </p:txBody>
      </p:sp>
      <p:pic>
        <p:nvPicPr>
          <p:cNvPr id="4" name="Picture 3" descr="table74289999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89592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Q13: Objective 2:  Greenery - private trees and hedges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168    Skipped: 7</a:t>
            </a:r>
          </a:p>
        </p:txBody>
      </p:sp>
      <p:pic>
        <p:nvPicPr>
          <p:cNvPr id="4" name="Picture 3" descr="chart74290077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Q13: Objective 2:  Greenery - private trees and hedges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168    Skipped: 7</a:t>
            </a:r>
          </a:p>
        </p:txBody>
      </p:sp>
      <p:pic>
        <p:nvPicPr>
          <p:cNvPr id="4" name="Picture 3" descr="table74290077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89592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Q14: Objective 2:  Greenery - hedges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167    Skipped: 8</a:t>
            </a:r>
          </a:p>
        </p:txBody>
      </p:sp>
      <p:pic>
        <p:nvPicPr>
          <p:cNvPr id="4" name="Picture 3" descr="chart74465505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Q1: Objective 1:	To Preserve and Enhance the Redington Frognal Neighbourhood Area Characteristics - Edwardian / Victorian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169    Skipped: 6</a:t>
            </a:r>
          </a:p>
        </p:txBody>
      </p:sp>
      <p:pic>
        <p:nvPicPr>
          <p:cNvPr id="4" name="Picture 3" descr="chart72106397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Q14: Objective 2:  Greenery - hedges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167    Skipped: 8</a:t>
            </a:r>
          </a:p>
        </p:txBody>
      </p:sp>
      <p:pic>
        <p:nvPicPr>
          <p:cNvPr id="4" name="Picture 3" descr="table74465505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75078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Q15: Objective 2:  Greenery – Rear garden trees forming habitat corridors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167    Skipped: 8</a:t>
            </a:r>
          </a:p>
        </p:txBody>
      </p:sp>
      <p:pic>
        <p:nvPicPr>
          <p:cNvPr id="4" name="Picture 3" descr="chart74382069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Q15: Objective 2:  Greenery – Rear garden trees forming habitat corridors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167    Skipped: 8</a:t>
            </a:r>
          </a:p>
        </p:txBody>
      </p:sp>
      <p:pic>
        <p:nvPicPr>
          <p:cNvPr id="4" name="Picture 3" descr="table74382069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04107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Q16: Objective 3:  Greenery – succession planting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168    Skipped: 7</a:t>
            </a:r>
          </a:p>
        </p:txBody>
      </p:sp>
      <p:pic>
        <p:nvPicPr>
          <p:cNvPr id="4" name="Picture 3" descr="chart7429016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Q16: Objective 3:  Greenery – succession planting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168    Skipped: 7</a:t>
            </a:r>
          </a:p>
        </p:txBody>
      </p:sp>
      <p:pic>
        <p:nvPicPr>
          <p:cNvPr id="4" name="Picture 3" descr="table7429016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89592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Q17: Objective 4:  Enhancement of the Environment of Finchley Road –  real-time air pollution visual displays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156    Skipped: 19</a:t>
            </a:r>
          </a:p>
        </p:txBody>
      </p:sp>
      <p:pic>
        <p:nvPicPr>
          <p:cNvPr id="4" name="Picture 3" descr="chart74696120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Q17: Objective 4:  Enhancement of the Environment of Finchley Road –  real-time air pollution visual displays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156    Skipped: 19</a:t>
            </a:r>
          </a:p>
        </p:txBody>
      </p:sp>
      <p:pic>
        <p:nvPicPr>
          <p:cNvPr id="4" name="Picture 3" descr="table74696120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89592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Q18: Objective 4:  Enhancement of the Environment of Finchley Road – prioritisation of walkability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164    Skipped: 11</a:t>
            </a:r>
          </a:p>
        </p:txBody>
      </p:sp>
      <p:pic>
        <p:nvPicPr>
          <p:cNvPr id="4" name="Picture 3" descr="chart74290574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Q18: Objective 4:  Enhancement of the Environment of Finchley Road – prioritisation of walkability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164    Skipped: 11</a:t>
            </a:r>
          </a:p>
        </p:txBody>
      </p:sp>
      <p:pic>
        <p:nvPicPr>
          <p:cNvPr id="4" name="Picture 3" descr="table74290574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18621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Q19: Objective 4:  Enhancement of the Environment of Finchley Road  – landscaping and greening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165    Skipped: 10</a:t>
            </a:r>
          </a:p>
        </p:txBody>
      </p:sp>
      <p:pic>
        <p:nvPicPr>
          <p:cNvPr id="4" name="Picture 3" descr="chart74290337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Q1: Objective 1:	To Preserve and Enhance the Redington Frognal Neighbourhood Area Characteristics - Edwardian / Victorian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169    Skipped: 6</a:t>
            </a:r>
          </a:p>
        </p:txBody>
      </p:sp>
      <p:pic>
        <p:nvPicPr>
          <p:cNvPr id="4" name="Picture 3" descr="table72106397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89592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Q19: Objective 4:  Enhancement of the Environment of Finchley Road  – landscaping and greening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165    Skipped: 10</a:t>
            </a:r>
          </a:p>
        </p:txBody>
      </p:sp>
      <p:pic>
        <p:nvPicPr>
          <p:cNvPr id="4" name="Picture 3" descr="table74290337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75078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Q20: Objective 4:  Enhancement of the Environment of Finchley Road –  a common utilities duct to enable tree planting along Finchley Road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166    Skipped: 9</a:t>
            </a:r>
          </a:p>
        </p:txBody>
      </p:sp>
      <p:pic>
        <p:nvPicPr>
          <p:cNvPr id="4" name="Picture 3" descr="chart74290457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Q20: Objective 4:  Enhancement of the Environment of Finchley Road –  a common utilities duct to enable tree planting along Finchley Road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166    Skipped: 9</a:t>
            </a:r>
          </a:p>
        </p:txBody>
      </p:sp>
      <p:pic>
        <p:nvPicPr>
          <p:cNvPr id="4" name="Picture 3" descr="table74290457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62164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Q21: Objective 5:	Sustainable Growth in Redington Frognal Neighbourhood Area –  mega mansions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159    Skipped: 16</a:t>
            </a:r>
          </a:p>
        </p:txBody>
      </p:sp>
      <p:pic>
        <p:nvPicPr>
          <p:cNvPr id="4" name="Picture 3" descr="chart74290979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Q21: Objective 5:	Sustainable Growth in Redington Frognal Neighbourhood Area –  mega mansions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159    Skipped: 16</a:t>
            </a:r>
          </a:p>
        </p:txBody>
      </p:sp>
      <p:pic>
        <p:nvPicPr>
          <p:cNvPr id="4" name="Picture 3" descr="table74290979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8735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Q22: Objective 5:  Sustainable Growth in the Redington Frognal Neighbourhood Area – sustainable growth of homes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159    Skipped: 16</a:t>
            </a:r>
          </a:p>
        </p:txBody>
      </p:sp>
      <p:pic>
        <p:nvPicPr>
          <p:cNvPr id="4" name="Picture 3" descr="chart74465771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Q22: Objective 5:  Sustainable Growth in the Redington Frognal Neighbourhood Area – sustainable growth of homes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159    Skipped: 16</a:t>
            </a:r>
          </a:p>
        </p:txBody>
      </p:sp>
      <p:pic>
        <p:nvPicPr>
          <p:cNvPr id="4" name="Picture 3" descr="table74465771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041071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Q23: Objective 5:	Sustainable Growth in Redington Frognal Neighbourhood Area – Finchley Road businesses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159    Skipped: 16</a:t>
            </a:r>
          </a:p>
        </p:txBody>
      </p:sp>
      <p:pic>
        <p:nvPicPr>
          <p:cNvPr id="4" name="Picture 3" descr="chart74291497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Q23: Objective 5:	Sustainable Growth in Redington Frognal Neighbourhood Area – Finchley Road businesses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159    Skipped: 16</a:t>
            </a:r>
          </a:p>
        </p:txBody>
      </p:sp>
      <p:pic>
        <p:nvPicPr>
          <p:cNvPr id="4" name="Picture 3" descr="table74291497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186214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Q24: Objective 5:	Sustainable Growth in Redington Frognal Neighbourhood Area - development of community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158    Skipped: 17</a:t>
            </a:r>
          </a:p>
        </p:txBody>
      </p:sp>
      <p:pic>
        <p:nvPicPr>
          <p:cNvPr id="4" name="Picture 3" descr="chart74291337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Q2: Objective 1:	To Preserve and Enhance the Redington Frognal Neighbourhood Area Characteristics - modern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170    Skipped: 5</a:t>
            </a:r>
          </a:p>
        </p:txBody>
      </p:sp>
      <p:pic>
        <p:nvPicPr>
          <p:cNvPr id="4" name="Picture 3" descr="chart74288994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Q24: Objective 5:	Sustainable Growth in Redington Frognal Neighbourhood Area - development of community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158    Skipped: 17</a:t>
            </a:r>
          </a:p>
        </p:txBody>
      </p:sp>
      <p:pic>
        <p:nvPicPr>
          <p:cNvPr id="4" name="Picture 3" descr="table74291337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186214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Q25: Objective 5:	Sustainable Growth in Redington Frognal Neighbourhood Area – meeting the needs of families, home workers and the elderly.  How might you like to make use of Kidderpore Hall?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159    Skipped: 16</a:t>
            </a:r>
          </a:p>
        </p:txBody>
      </p:sp>
      <p:pic>
        <p:nvPicPr>
          <p:cNvPr id="4" name="Picture 3" descr="chart74291462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498928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Q25: Objective 5:	Sustainable Growth in Redington Frognal Neighbourhood Area – meeting the needs of families, home workers and the elderly.  How might you like to make use of Kidderpore Hall?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159    Skipped: 16</a:t>
            </a:r>
          </a:p>
        </p:txBody>
      </p:sp>
      <p:pic>
        <p:nvPicPr>
          <p:cNvPr id="4" name="Picture 3" descr="table74291462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0114642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Q26: Objective 5:	Sustainable Growth in Redington Frognal Neighbourhood Area - preservation of nature reserve and gardens to rear of Kidderpore Hall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156    Skipped: 19</a:t>
            </a:r>
          </a:p>
        </p:txBody>
      </p:sp>
      <p:pic>
        <p:nvPicPr>
          <p:cNvPr id="4" name="Picture 3" descr="chart74291398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Q26: Objective 5:	Sustainable Growth in Redington Frognal Neighbourhood Area - preservation of nature reserve and gardens to rear of Kidderpore Hall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156    Skipped: 19</a:t>
            </a:r>
          </a:p>
        </p:txBody>
      </p:sp>
      <p:pic>
        <p:nvPicPr>
          <p:cNvPr id="4" name="Picture 3" descr="table74291398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Q27: Objective 5:  Sustainable Growth in the Redington Frognal Neighbourhood Area – West Heath Lawn Tennis Club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160    Skipped: 15</a:t>
            </a:r>
          </a:p>
        </p:txBody>
      </p:sp>
      <p:pic>
        <p:nvPicPr>
          <p:cNvPr id="4" name="Picture 3" descr="chart74465875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Q27: Objective 5:  Sustainable Growth in the Redington Frognal Neighbourhood Area – West Heath Lawn Tennis Club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160    Skipped: 15</a:t>
            </a:r>
          </a:p>
        </p:txBody>
      </p:sp>
      <p:pic>
        <p:nvPicPr>
          <p:cNvPr id="4" name="Picture 3" descr="table74465875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331357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Q28: Objective 5:  Sustainable Growth in the Redington Frognal Neighbourhood Area – other new Locally Protected Green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159    Skipped: 16</a:t>
            </a:r>
          </a:p>
        </p:txBody>
      </p:sp>
      <p:pic>
        <p:nvPicPr>
          <p:cNvPr id="4" name="Picture 3" descr="chart74465921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356428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Q28: Objective 5:  Sustainable Growth in the Redington Frognal Neighbourhood Area – other new Locally Protected Green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159    Skipped: 16</a:t>
            </a:r>
          </a:p>
        </p:txBody>
      </p:sp>
      <p:pic>
        <p:nvPicPr>
          <p:cNvPr id="4" name="Picture 3" descr="table74465921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4708071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Q29: Objective 5:  Sustainable Growth in the Redington Frognal Neighbourhood Area – covered water reservoir in Platts Lane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159    Skipped: 16</a:t>
            </a:r>
          </a:p>
        </p:txBody>
      </p:sp>
      <p:pic>
        <p:nvPicPr>
          <p:cNvPr id="4" name="Picture 3" descr="chart74465836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Q2: Objective 1:	To Preserve and Enhance the Redington Frognal Neighbourhood Area Characteristics - modern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170    Skipped: 5</a:t>
            </a:r>
          </a:p>
        </p:txBody>
      </p:sp>
      <p:pic>
        <p:nvPicPr>
          <p:cNvPr id="4" name="Picture 3" descr="table74288994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895928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Q29: Objective 5:  Sustainable Growth in the Redington Frognal Neighbourhood Area – covered water reservoir in Platts Lane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159    Skipped: 16</a:t>
            </a:r>
          </a:p>
        </p:txBody>
      </p:sp>
      <p:pic>
        <p:nvPicPr>
          <p:cNvPr id="4" name="Picture 3" descr="table74465836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Q30: Objective 5:  Redington Frognal Neighbourhood Area as Centre for Tertiary Education, the Arts and Culture - retention of community and cultural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157    Skipped: 18</a:t>
            </a:r>
          </a:p>
        </p:txBody>
      </p:sp>
      <p:pic>
        <p:nvPicPr>
          <p:cNvPr id="4" name="Picture 3" descr="chart74291593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Q30: Objective 5:  Redington Frognal Neighbourhood Area as Centre for Tertiary Education, the Arts and Culture - retention of community and cultural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157    Skipped: 18</a:t>
            </a:r>
          </a:p>
        </p:txBody>
      </p:sp>
      <p:pic>
        <p:nvPicPr>
          <p:cNvPr id="4" name="Picture 3" descr="table74291593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041071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Q31: Objective 6:	Civic Pride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158    Skipped: 17</a:t>
            </a:r>
          </a:p>
        </p:txBody>
      </p:sp>
      <p:pic>
        <p:nvPicPr>
          <p:cNvPr id="4" name="Picture 3" descr="chart74291914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Q31: Objective 6:	Civic Pride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158    Skipped: 17</a:t>
            </a:r>
          </a:p>
        </p:txBody>
      </p:sp>
      <p:pic>
        <p:nvPicPr>
          <p:cNvPr id="4" name="Picture 3" descr="table74291914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186214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Q32: Objective 7:	Basement Excavation - footprint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156    Skipped: 19</a:t>
            </a:r>
          </a:p>
        </p:txBody>
      </p:sp>
      <p:pic>
        <p:nvPicPr>
          <p:cNvPr id="4" name="Picture 3" descr="chart74292052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Q32: Objective 7:	Basement Excavation - footprint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156    Skipped: 19</a:t>
            </a:r>
          </a:p>
        </p:txBody>
      </p:sp>
      <p:pic>
        <p:nvPicPr>
          <p:cNvPr id="4" name="Picture 3" descr="table74292052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186214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Q33: Objective 7:	Basement Excavation - excavation depth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154    Skipped: 21</a:t>
            </a:r>
          </a:p>
        </p:txBody>
      </p:sp>
      <p:pic>
        <p:nvPicPr>
          <p:cNvPr id="4" name="Picture 3" descr="chart74292097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Q33: Objective 7:	Basement Excavation - excavation depth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154    Skipped: 21</a:t>
            </a:r>
          </a:p>
        </p:txBody>
      </p:sp>
      <p:pic>
        <p:nvPicPr>
          <p:cNvPr id="4" name="Picture 3" descr="table74292097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041071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Q34: Objective 7:	Basement Excavation - pavement licences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157    Skipped: 18</a:t>
            </a:r>
          </a:p>
        </p:txBody>
      </p:sp>
      <p:pic>
        <p:nvPicPr>
          <p:cNvPr id="4" name="Picture 3" descr="chart74292171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Q3: Objective 1:	To Preserve and Enhance the Redington Frognal Neighbourhood Area Characteristics  - building heights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172    Skipped: 3</a:t>
            </a:r>
          </a:p>
        </p:txBody>
      </p:sp>
      <p:pic>
        <p:nvPicPr>
          <p:cNvPr id="4" name="Picture 3" descr="chart74289080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Q34: Objective 7:	Basement Excavation - pavement licences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157    Skipped: 18</a:t>
            </a:r>
          </a:p>
        </p:txBody>
      </p:sp>
      <p:pic>
        <p:nvPicPr>
          <p:cNvPr id="4" name="Picture 3" descr="table74292171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186214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Q35: Other issues:	car club space provision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153    Skipped: 22</a:t>
            </a:r>
          </a:p>
        </p:txBody>
      </p:sp>
      <p:pic>
        <p:nvPicPr>
          <p:cNvPr id="4" name="Picture 3" descr="chart74466185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Q35: Other issues:	car club space provision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153    Skipped: 22</a:t>
            </a:r>
          </a:p>
        </p:txBody>
      </p:sp>
      <p:pic>
        <p:nvPicPr>
          <p:cNvPr id="4" name="Picture 3" descr="table74466185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331357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Q36: Other issues:  controlled parking hours.  Would you like to see an extension of the controlled parking hours in CA-S or CA-H?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150    Skipped: 25</a:t>
            </a:r>
          </a:p>
        </p:txBody>
      </p:sp>
      <p:pic>
        <p:nvPicPr>
          <p:cNvPr id="4" name="Picture 3" descr="chart74466209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630714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Q36: Other issues:  controlled parking hours.  Would you like to see an extension of the controlled parking hours in CA-S or CA-H?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150    Skipped: 25</a:t>
            </a:r>
          </a:p>
        </p:txBody>
      </p:sp>
      <p:pic>
        <p:nvPicPr>
          <p:cNvPr id="4" name="Picture 3" descr="table74466209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4925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Q37: Other issues:  school travel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151    Skipped: 24</a:t>
            </a:r>
          </a:p>
        </p:txBody>
      </p:sp>
      <p:pic>
        <p:nvPicPr>
          <p:cNvPr id="4" name="Picture 3" descr="chart74466201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Q37: Other issues:  school travel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151    Skipped: 24</a:t>
            </a:r>
          </a:p>
        </p:txBody>
      </p:sp>
      <p:pic>
        <p:nvPicPr>
          <p:cNvPr id="4" name="Picture 3" descr="table74466201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895928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Q38: Other issues:	provision of benches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154    Skipped: 21</a:t>
            </a:r>
          </a:p>
        </p:txBody>
      </p:sp>
      <p:pic>
        <p:nvPicPr>
          <p:cNvPr id="4" name="Picture 3" descr="chart74291828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Q38: Other issues:	provision of benches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154    Skipped: 21</a:t>
            </a:r>
          </a:p>
        </p:txBody>
      </p:sp>
      <p:pic>
        <p:nvPicPr>
          <p:cNvPr id="4" name="Picture 3" descr="table74291828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750785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Q39: Other issues - underground 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148    Skipped: 27</a:t>
            </a:r>
          </a:p>
        </p:txBody>
      </p:sp>
      <p:pic>
        <p:nvPicPr>
          <p:cNvPr id="4" name="Picture 3" descr="chart74290250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7646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Q3: Objective 1:	To Preserve and Enhance the Redington Frognal Neighbourhood Area Characteristics  - building heights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172    Skipped: 3</a:t>
            </a:r>
          </a:p>
        </p:txBody>
      </p:sp>
      <p:pic>
        <p:nvPicPr>
          <p:cNvPr id="4" name="Picture 3" descr="table74289080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750785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Q39: Other issues - underground 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148    Skipped: 27</a:t>
            </a:r>
          </a:p>
        </p:txBody>
      </p:sp>
      <p:pic>
        <p:nvPicPr>
          <p:cNvPr id="4" name="Picture 3" descr="table74290250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025071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Q40: Other issues – paving stones in Arkwright Road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58    Skipped: 117</a:t>
            </a:r>
          </a:p>
        </p:txBody>
      </p:sp>
      <p:pic>
        <p:nvPicPr>
          <p:cNvPr id="4" name="Picture 3" descr="chart78005033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Q40: Other issues – paving stones in Arkwright Road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58    Skipped: 117</a:t>
            </a:r>
          </a:p>
        </p:txBody>
      </p:sp>
      <p:pic>
        <p:nvPicPr>
          <p:cNvPr id="4" name="Picture 3" descr="table78005033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895928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Q41: Other issues - street trees and trees with Tree Preservation 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137    Skipped: 38</a:t>
            </a:r>
          </a:p>
        </p:txBody>
      </p:sp>
      <p:pic>
        <p:nvPicPr>
          <p:cNvPr id="4" name="Picture 3" descr="chart76272576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Q41: Other issues - street trees and trees with Tree Preservation 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137    Skipped: 38</a:t>
            </a:r>
          </a:p>
        </p:txBody>
      </p:sp>
      <p:pic>
        <p:nvPicPr>
          <p:cNvPr id="4" name="Picture 3" descr="table76272576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750785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Q42: Vision and Objectives:  Overall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143    Skipped: 32</a:t>
            </a:r>
          </a:p>
        </p:txBody>
      </p:sp>
      <p:pic>
        <p:nvPicPr>
          <p:cNvPr id="4" name="Picture 3" descr="chart74382094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Q42: Vision and Objectives:  Overall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143    Skipped: 32</a:t>
            </a:r>
          </a:p>
        </p:txBody>
      </p:sp>
      <p:pic>
        <p:nvPicPr>
          <p:cNvPr id="4" name="Picture 3" descr="table74382094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895928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Q47: To comply with government legislation, our respondents must be statistically representative of the Fitzjohn's and Frognal ward. Please would you mind stating your age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150    Skipped: 25</a:t>
            </a:r>
          </a:p>
        </p:txBody>
      </p:sp>
      <p:pic>
        <p:nvPicPr>
          <p:cNvPr id="4" name="Picture 3" descr="chart72106397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Q47: To comply with government legislation, our respondents must be statistically representative of the Fitzjohn's and Frognal ward. Please would you mind stating your age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150    Skipped: 25</a:t>
            </a:r>
          </a:p>
        </p:txBody>
      </p:sp>
      <p:pic>
        <p:nvPicPr>
          <p:cNvPr id="4" name="Picture 3" descr="table72106397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657928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Q49: Do any members of your household work from home within the Redington Frognal Neighbourhood Area?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150    Skipped: 25</a:t>
            </a:r>
          </a:p>
        </p:txBody>
      </p:sp>
      <p:pic>
        <p:nvPicPr>
          <p:cNvPr id="4" name="Picture 3" descr="chart74166595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3564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Q4: Objective 1:	To Preserve and Enhance the Redington Frognal Neighbourhood Area Characteristics – gaps between buildings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171    Skipped: 4</a:t>
            </a:r>
          </a:p>
        </p:txBody>
      </p:sp>
      <p:pic>
        <p:nvPicPr>
          <p:cNvPr id="4" name="Picture 3" descr="chart74289285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Q49: Do any members of your household work from home within the Redington Frognal Neighbourhood Area?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150    Skipped: 25</a:t>
            </a:r>
          </a:p>
        </p:txBody>
      </p:sp>
      <p:pic>
        <p:nvPicPr>
          <p:cNvPr id="4" name="Picture 3" descr="table74166595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3676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287</TotalTime>
  <Words>1551</Words>
  <Application>Microsoft Macintosh PowerPoint</Application>
  <PresentationFormat>On-screen Show (16:9)</PresentationFormat>
  <Paragraphs>182</Paragraphs>
  <Slides>90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90</vt:i4>
      </vt:variant>
    </vt:vector>
  </HeadingPairs>
  <TitlesOfParts>
    <vt:vector size="93" baseType="lpstr">
      <vt:lpstr>SM-template-20140529</vt:lpstr>
      <vt:lpstr>Data slides</vt:lpstr>
      <vt:lpstr>Response Summary</vt:lpstr>
      <vt:lpstr>PowerPoint Presentation</vt:lpstr>
      <vt:lpstr>175</vt:lpstr>
      <vt:lpstr>Q1: Objective 1: To Preserve and Enhance the Redington Frognal Neighbourhood Area Characteristics - Edwardian / Victorian architecture</vt:lpstr>
      <vt:lpstr>Q1: Objective 1: To Preserve and Enhance the Redington Frognal Neighbourhood Area Characteristics - Edwardian / Victorian architecture</vt:lpstr>
      <vt:lpstr>Q2: Objective 1: To Preserve and Enhance the Redington Frognal Neighbourhood Area Characteristics - modern architecture</vt:lpstr>
      <vt:lpstr>Q2: Objective 1: To Preserve and Enhance the Redington Frognal Neighbourhood Area Characteristics - modern architecture</vt:lpstr>
      <vt:lpstr>Q3: Objective 1: To Preserve and Enhance the Redington Frognal Neighbourhood Area Characteristics  - building heights</vt:lpstr>
      <vt:lpstr>Q3: Objective 1: To Preserve and Enhance the Redington Frognal Neighbourhood Area Characteristics  - building heights</vt:lpstr>
      <vt:lpstr>Q4: Objective 1: To Preserve and Enhance the Redington Frognal Neighbourhood Area Characteristics – gaps between buildings</vt:lpstr>
      <vt:lpstr>Q4: Objective 1: To Preserve and Enhance the Redington Frognal Neighbourhood Area Characteristics – gaps between buildings</vt:lpstr>
      <vt:lpstr>Q5: Objective 1: To Preserve and Enhance the Redington Frognal Neighbourhood Area Characteristics - footprint size</vt:lpstr>
      <vt:lpstr>Q5: Objective 1: To Preserve and Enhance the Redington Frognal Neighbourhood Area Characteristics - footprint size</vt:lpstr>
      <vt:lpstr>Q6: Objective 1:  To Preserve and Enhance the Redington Frognal Neighbourhood Area Characteristics –  replacement of lost garden space</vt:lpstr>
      <vt:lpstr>Q6: Objective 1:  To Preserve and Enhance the Redington Frognal Neighbourhood Area Characteristics –  replacement of lost garden space</vt:lpstr>
      <vt:lpstr>Q7: Objective 1: To Preserve and Enhance the Redington Frognal Neighbourhood Area Characteristics – retention of front and side gardens</vt:lpstr>
      <vt:lpstr>Q7: Objective 1: To Preserve and Enhance the Redington Frognal Neighbourhood Area Characteristics – retention of front and side gardens</vt:lpstr>
      <vt:lpstr>Q8: Objective 1: To Preserve and Enhance the Redington Frognal Neighbourhood Area Characteristics – preservation of rear gardens</vt:lpstr>
      <vt:lpstr>Q8: Objective 1: To Preserve and Enhance the Redington Frognal Neighbourhood Area Characteristics – preservation of rear gardens</vt:lpstr>
      <vt:lpstr>Q9: Objective 1: To Preserve and Enhance the Redington Frognal Neighbourhood Area Characteristics –  preservation of front boundaries.</vt:lpstr>
      <vt:lpstr>Q9: Objective 1: To Preserve and Enhance the Redington Frognal Neighbourhood Area Characteristics –  preservation of front boundaries.</vt:lpstr>
      <vt:lpstr>Q10: Objective 1:  To Preserve and Enhance the Redington Frognal Neighbourhood Area Characteristics – new developments</vt:lpstr>
      <vt:lpstr>Q10: Objective 1:  To Preserve and Enhance the Redington Frognal Neighbourhood Area Characteristics – new developments</vt:lpstr>
      <vt:lpstr>Q11: Objective 2:  Greenery – Front garden car parks</vt:lpstr>
      <vt:lpstr>Q11: Objective 2:  Greenery – Front garden car parks</vt:lpstr>
      <vt:lpstr>Q12: Objective 2:  Greenery – Street trees and hedges</vt:lpstr>
      <vt:lpstr>Q12: Objective 2:  Greenery – Street trees and hedges</vt:lpstr>
      <vt:lpstr>Q13: Objective 2:  Greenery - private trees and hedges</vt:lpstr>
      <vt:lpstr>Q13: Objective 2:  Greenery - private trees and hedges</vt:lpstr>
      <vt:lpstr>Q14: Objective 2:  Greenery - hedges</vt:lpstr>
      <vt:lpstr>Q14: Objective 2:  Greenery - hedges</vt:lpstr>
      <vt:lpstr>Q15: Objective 2:  Greenery – Rear garden trees forming habitat corridors</vt:lpstr>
      <vt:lpstr>Q15: Objective 2:  Greenery – Rear garden trees forming habitat corridors</vt:lpstr>
      <vt:lpstr>Q16: Objective 3:  Greenery – succession planting</vt:lpstr>
      <vt:lpstr>Q16: Objective 3:  Greenery – succession planting</vt:lpstr>
      <vt:lpstr>Q17: Objective 4:  Enhancement of the Environment of Finchley Road –  real-time air pollution visual displays</vt:lpstr>
      <vt:lpstr>Q17: Objective 4:  Enhancement of the Environment of Finchley Road –  real-time air pollution visual displays</vt:lpstr>
      <vt:lpstr>Q18: Objective 4:  Enhancement of the Environment of Finchley Road – prioritisation of walkability</vt:lpstr>
      <vt:lpstr>Q18: Objective 4:  Enhancement of the Environment of Finchley Road – prioritisation of walkability</vt:lpstr>
      <vt:lpstr>Q19: Objective 4:  Enhancement of the Environment of Finchley Road  – landscaping and greening</vt:lpstr>
      <vt:lpstr>Q19: Objective 4:  Enhancement of the Environment of Finchley Road  – landscaping and greening</vt:lpstr>
      <vt:lpstr>Q20: Objective 4:  Enhancement of the Environment of Finchley Road –  a common utilities duct to enable tree planting along Finchley Road</vt:lpstr>
      <vt:lpstr>Q20: Objective 4:  Enhancement of the Environment of Finchley Road –  a common utilities duct to enable tree planting along Finchley Road</vt:lpstr>
      <vt:lpstr>Q21: Objective 5: Sustainable Growth in Redington Frognal Neighbourhood Area –  mega mansions</vt:lpstr>
      <vt:lpstr>Q21: Objective 5: Sustainable Growth in Redington Frognal Neighbourhood Area –  mega mansions</vt:lpstr>
      <vt:lpstr>Q22: Objective 5:  Sustainable Growth in the Redington Frognal Neighbourhood Area – sustainable growth of homes</vt:lpstr>
      <vt:lpstr>Q22: Objective 5:  Sustainable Growth in the Redington Frognal Neighbourhood Area – sustainable growth of homes</vt:lpstr>
      <vt:lpstr>Q23: Objective 5: Sustainable Growth in Redington Frognal Neighbourhood Area – Finchley Road businesses</vt:lpstr>
      <vt:lpstr>Q23: Objective 5: Sustainable Growth in Redington Frognal Neighbourhood Area – Finchley Road businesses</vt:lpstr>
      <vt:lpstr>Q24: Objective 5: Sustainable Growth in Redington Frognal Neighbourhood Area - development of community space</vt:lpstr>
      <vt:lpstr>Q24: Objective 5: Sustainable Growth in Redington Frognal Neighbourhood Area - development of community space</vt:lpstr>
      <vt:lpstr>Q25: Objective 5: Sustainable Growth in Redington Frognal Neighbourhood Area – meeting the needs of families, home workers and the elderly.  How might you like to make use of Kidderpore Hall?</vt:lpstr>
      <vt:lpstr>Q25: Objective 5: Sustainable Growth in Redington Frognal Neighbourhood Area – meeting the needs of families, home workers and the elderly.  How might you like to make use of Kidderpore Hall?</vt:lpstr>
      <vt:lpstr>Q26: Objective 5: Sustainable Growth in Redington Frognal Neighbourhood Area - preservation of nature reserve and gardens to rear of Kidderpore Hall</vt:lpstr>
      <vt:lpstr>Q26: Objective 5: Sustainable Growth in Redington Frognal Neighbourhood Area - preservation of nature reserve and gardens to rear of Kidderpore Hall</vt:lpstr>
      <vt:lpstr>Q27: Objective 5:  Sustainable Growth in the Redington Frognal Neighbourhood Area – West Heath Lawn Tennis Club</vt:lpstr>
      <vt:lpstr>Q27: Objective 5:  Sustainable Growth in the Redington Frognal Neighbourhood Area – West Heath Lawn Tennis Club</vt:lpstr>
      <vt:lpstr>Q28: Objective 5:  Sustainable Growth in the Redington Frognal Neighbourhood Area – other new Locally Protected Green Space</vt:lpstr>
      <vt:lpstr>Q28: Objective 5:  Sustainable Growth in the Redington Frognal Neighbourhood Area – other new Locally Protected Green Space</vt:lpstr>
      <vt:lpstr>Q29: Objective 5:  Sustainable Growth in the Redington Frognal Neighbourhood Area – covered water reservoir in Platts Lane</vt:lpstr>
      <vt:lpstr>Q29: Objective 5:  Sustainable Growth in the Redington Frognal Neighbourhood Area – covered water reservoir in Platts Lane</vt:lpstr>
      <vt:lpstr>Q30: Objective 5:  Redington Frognal Neighbourhood Area as Centre for Tertiary Education, the Arts and Culture - retention of community and cultural facilities</vt:lpstr>
      <vt:lpstr>Q30: Objective 5:  Redington Frognal Neighbourhood Area as Centre for Tertiary Education, the Arts and Culture - retention of community and cultural facilities</vt:lpstr>
      <vt:lpstr>Q31: Objective 6: Civic Pride</vt:lpstr>
      <vt:lpstr>Q31: Objective 6: Civic Pride</vt:lpstr>
      <vt:lpstr>Q32: Objective 7: Basement Excavation - footprint size</vt:lpstr>
      <vt:lpstr>Q32: Objective 7: Basement Excavation - footprint size</vt:lpstr>
      <vt:lpstr>Q33: Objective 7: Basement Excavation - excavation depth</vt:lpstr>
      <vt:lpstr>Q33: Objective 7: Basement Excavation - excavation depth</vt:lpstr>
      <vt:lpstr>Q34: Objective 7: Basement Excavation - pavement licences</vt:lpstr>
      <vt:lpstr>Q34: Objective 7: Basement Excavation - pavement licences</vt:lpstr>
      <vt:lpstr>Q35: Other issues: car club space provision</vt:lpstr>
      <vt:lpstr>Q35: Other issues: car club space provision</vt:lpstr>
      <vt:lpstr>Q36: Other issues:  controlled parking hours.  Would you like to see an extension of the controlled parking hours in CA-S or CA-H?</vt:lpstr>
      <vt:lpstr>Q36: Other issues:  controlled parking hours.  Would you like to see an extension of the controlled parking hours in CA-S or CA-H?</vt:lpstr>
      <vt:lpstr>Q37: Other issues:  school travel plans</vt:lpstr>
      <vt:lpstr>Q37: Other issues:  school travel plans</vt:lpstr>
      <vt:lpstr>Q38: Other issues: provision of benches</vt:lpstr>
      <vt:lpstr>Q38: Other issues: provision of benches</vt:lpstr>
      <vt:lpstr>Q39: Other issues - underground rivers</vt:lpstr>
      <vt:lpstr>Q39: Other issues - underground rivers</vt:lpstr>
      <vt:lpstr>Q40: Other issues – paving stones in Arkwright Road</vt:lpstr>
      <vt:lpstr>Q40: Other issues – paving stones in Arkwright Road</vt:lpstr>
      <vt:lpstr>Q41: Other issues - street trees and trees with Tree Preservation Orders</vt:lpstr>
      <vt:lpstr>Q41: Other issues - street trees and trees with Tree Preservation Orders</vt:lpstr>
      <vt:lpstr>Q42: Vision and Objectives:  Overall</vt:lpstr>
      <vt:lpstr>Q42: Vision and Objectives:  Overall</vt:lpstr>
      <vt:lpstr>Q47: To comply with government legislation, our respondents must be statistically representative of the Fitzjohn's and Frognal ward. Please would you mind stating your age group</vt:lpstr>
      <vt:lpstr>Q47: To comply with government legislation, our respondents must be statistically representative of the Fitzjohn's and Frognal ward. Please would you mind stating your age group</vt:lpstr>
      <vt:lpstr>Q49: Do any members of your household work from home within the Redington Frognal Neighbourhood Area?</vt:lpstr>
      <vt:lpstr>Q49: Do any members of your household work from home within the Redington Frognal Neighbourhood Area?</vt:lpstr>
    </vt:vector>
  </TitlesOfParts>
  <Company>SurveyMonkey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Nancy Mayo</cp:lastModifiedBy>
  <cp:revision>41</cp:revision>
  <dcterms:created xsi:type="dcterms:W3CDTF">2014-01-30T23:18:11Z</dcterms:created>
  <dcterms:modified xsi:type="dcterms:W3CDTF">2015-12-06T23:55:49Z</dcterms:modified>
</cp:coreProperties>
</file>